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Teko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Teko Medium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ko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TekoMedium-bold.fntdata"/><Relationship Id="rId14" Type="http://schemas.openxmlformats.org/officeDocument/2006/relationships/slide" Target="slides/slide9.xml"/><Relationship Id="rId36" Type="http://schemas.openxmlformats.org/officeDocument/2006/relationships/font" Target="fonts/Teko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50b0808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550b08083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ac768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54ac7688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50b08083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550b080838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4ac7688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54ac76889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4ac7688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54ac76889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4ac76889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54ac76889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4ac7688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54ac76889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4ac76889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54ac76889a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4ac7688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54ac76889a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4ac76889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54ac76889a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4ac76889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54ac76889a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4ac76889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54ac76889a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2701b217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2701b21732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50b0808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550b08083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50b0808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550b080838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701b217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2701b2173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50b0808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550b08083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50b0808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550b08083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701b2173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2701b2173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701b2173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2701b2173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36d8607b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536d8607b4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oredapi.com/" TargetMode="External"/><Relationship Id="rId10" Type="http://schemas.openxmlformats.org/officeDocument/2006/relationships/hyperlink" Target="https://openweathermap.org/api" TargetMode="External"/><Relationship Id="rId13" Type="http://schemas.openxmlformats.org/officeDocument/2006/relationships/hyperlink" Target="https://github.com/sameerkumar18/corporate-bs-generator-api" TargetMode="External"/><Relationship Id="rId12" Type="http://schemas.openxmlformats.org/officeDocument/2006/relationships/hyperlink" Target="https://stthomas.ac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hyperlink" Target="https://pypi.org/project/pyTelegramBotAPI/" TargetMode="External"/><Relationship Id="rId9" Type="http://schemas.openxmlformats.org/officeDocument/2006/relationships/hyperlink" Target="https://github.com/D3vd/Meme_Api" TargetMode="External"/><Relationship Id="rId14" Type="http://schemas.openxmlformats.org/officeDocument/2006/relationships/hyperlink" Target="https://www.superheroapi.com/" TargetMode="External"/><Relationship Id="rId5" Type="http://schemas.openxmlformats.org/officeDocument/2006/relationships/hyperlink" Target="https://pypi.org/project/pyjokes/" TargetMode="External"/><Relationship Id="rId6" Type="http://schemas.openxmlformats.org/officeDocument/2006/relationships/hyperlink" Target="https://pypi.org/project/gTTS/" TargetMode="External"/><Relationship Id="rId7" Type="http://schemas.openxmlformats.org/officeDocument/2006/relationships/hyperlink" Target="https://pypi.org/project/PyQRCode/" TargetMode="External"/><Relationship Id="rId8" Type="http://schemas.openxmlformats.org/officeDocument/2006/relationships/hyperlink" Target="https://pypi.org/project/random-password-generato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4914125" y="3050300"/>
            <a:ext cx="8548500" cy="19239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952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Telegram bot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4914121" y="4657798"/>
            <a:ext cx="8353125" cy="2599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2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86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Famalo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173901" y="-1098156"/>
            <a:ext cx="3452984" cy="3468461"/>
            <a:chOff x="1813" y="0"/>
            <a:chExt cx="809173" cy="812800"/>
          </a:xfrm>
        </p:grpSpPr>
        <p:sp>
          <p:nvSpPr>
            <p:cNvPr id="91" name="Google Shape;91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" name="Google Shape;93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" name="Google Shape;95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6" name="Google Shape;96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3"/>
          <p:cNvSpPr txBox="1"/>
          <p:nvPr/>
        </p:nvSpPr>
        <p:spPr>
          <a:xfrm>
            <a:off x="6680299" y="8862060"/>
            <a:ext cx="492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All in one bot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0" name="Google Shape;100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143325" y="8053900"/>
            <a:ext cx="56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05150" y="8238850"/>
            <a:ext cx="5733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BY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ADHITHYAN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.V.P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2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272" name="Google Shape;272;p22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2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MODULES AND FEATURES</a:t>
              </a:r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181200" y="2970700"/>
              <a:ext cx="9053400" cy="69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 Feature Detection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Education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Course Recommendator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Youtube Course Recommendator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Cheatsheets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Github learning Resources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Calculators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External mark needed for specific grade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Playbackspeed Calculator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 thomas college specific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8288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lphaL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Syllabus sender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" name="Google Shape;275;p22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2"/>
          <p:cNvSpPr txBox="1"/>
          <p:nvPr/>
        </p:nvSpPr>
        <p:spPr>
          <a:xfrm>
            <a:off x="9234600" y="2963925"/>
            <a:ext cx="9053400" cy="6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rabicPeriod" startAt="5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Generators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Password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Text to audio Converter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QR code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Morse code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rabicPeriod" startAt="5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Real Life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Weather </a:t>
            </a: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details</a:t>
            </a: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of your current location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Random Activity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rabicPeriod" startAt="5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System based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Linux distro recommendator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Linux Commands pdf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282" name="Google Shape;282;p23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3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 txBox="1"/>
          <p:nvPr/>
        </p:nvSpPr>
        <p:spPr>
          <a:xfrm>
            <a:off x="169700" y="0"/>
            <a:ext cx="9053400" cy="5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rabicPeriod" startAt="8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FUN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Random Jokes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Dice simulator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Corporate</a:t>
            </a: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BS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Superhero Details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B3DD"/>
              </a:buClr>
              <a:buSzPts val="3200"/>
              <a:buFont typeface="Montserrat"/>
              <a:buAutoNum type="alphaLcPeriod"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Random Meme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4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290" name="Google Shape;290;p24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4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SCREENSHOTS</a:t>
              </a:r>
              <a:endParaRPr/>
            </a:p>
          </p:txBody>
        </p:sp>
        <p:sp>
          <p:nvSpPr>
            <p:cNvPr id="292" name="Google Shape;292;p24"/>
            <p:cNvSpPr txBox="1"/>
            <p:nvPr/>
          </p:nvSpPr>
          <p:spPr>
            <a:xfrm>
              <a:off x="198975" y="2421950"/>
              <a:ext cx="107646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 Feature Detection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50" y="2940275"/>
            <a:ext cx="9701500" cy="7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7625" y="2940300"/>
            <a:ext cx="7998776" cy="7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5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01" name="Google Shape;301;p25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5"/>
            <p:cNvSpPr txBox="1"/>
            <p:nvPr/>
          </p:nvSpPr>
          <p:spPr>
            <a:xfrm>
              <a:off x="0" y="93925"/>
              <a:ext cx="6944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Main Menu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5" y="675050"/>
            <a:ext cx="8947124" cy="93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 txBox="1"/>
          <p:nvPr/>
        </p:nvSpPr>
        <p:spPr>
          <a:xfrm>
            <a:off x="9743000" y="18245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Online course recommendator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2100" y="831275"/>
            <a:ext cx="8844600" cy="92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6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12" name="Google Shape;312;p26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26"/>
            <p:cNvSpPr txBox="1"/>
            <p:nvPr/>
          </p:nvSpPr>
          <p:spPr>
            <a:xfrm>
              <a:off x="0" y="93925"/>
              <a:ext cx="6944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Youtube course recommendator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4" name="Google Shape;314;p26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6"/>
          <p:cNvSpPr txBox="1"/>
          <p:nvPr/>
        </p:nvSpPr>
        <p:spPr>
          <a:xfrm>
            <a:off x="9743000" y="18245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Cheatsheets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50" y="675056"/>
            <a:ext cx="8921277" cy="9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4825" y="784300"/>
            <a:ext cx="7540451" cy="29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 txBox="1"/>
          <p:nvPr/>
        </p:nvSpPr>
        <p:spPr>
          <a:xfrm>
            <a:off x="9444825" y="395620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Github learning resources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2775" y="4448800"/>
            <a:ext cx="8814450" cy="58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7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25" name="Google Shape;325;p27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27"/>
            <p:cNvSpPr txBox="1"/>
            <p:nvPr/>
          </p:nvSpPr>
          <p:spPr>
            <a:xfrm>
              <a:off x="0" y="93925"/>
              <a:ext cx="894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External mark needed for a specific grade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7" name="Google Shape;327;p27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7"/>
          <p:cNvSpPr txBox="1"/>
          <p:nvPr/>
        </p:nvSpPr>
        <p:spPr>
          <a:xfrm>
            <a:off x="9743000" y="18245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Playbackspeed Calculator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4075"/>
            <a:ext cx="8496226" cy="93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000" y="764775"/>
            <a:ext cx="9186126" cy="9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8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0" y="93925"/>
            <a:ext cx="89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Password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12739619" y="7586935"/>
            <a:ext cx="458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9185875" y="18245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QR code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050"/>
            <a:ext cx="7978901" cy="50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98400" y="5690675"/>
            <a:ext cx="89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Text to Audio Converter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00" y="6183275"/>
            <a:ext cx="8636600" cy="39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5000" y="737675"/>
            <a:ext cx="9553001" cy="5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/>
        </p:nvSpPr>
        <p:spPr>
          <a:xfrm>
            <a:off x="9437750" y="6347300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Morse </a:t>
            </a: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code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4175" y="6839900"/>
            <a:ext cx="9232425" cy="33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9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50" name="Google Shape;350;p29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9"/>
            <p:cNvSpPr txBox="1"/>
            <p:nvPr/>
          </p:nvSpPr>
          <p:spPr>
            <a:xfrm>
              <a:off x="0" y="93925"/>
              <a:ext cx="894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Weather of your current location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2" name="Google Shape;352;p29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9"/>
          <p:cNvSpPr txBox="1"/>
          <p:nvPr/>
        </p:nvSpPr>
        <p:spPr>
          <a:xfrm>
            <a:off x="9464425" y="101475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Random Activity Generator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4075"/>
            <a:ext cx="8157975" cy="96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2125" y="594075"/>
            <a:ext cx="8555926" cy="95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>
            <a:off x="0" y="93925"/>
            <a:ext cx="89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Syllabus Sender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6525"/>
            <a:ext cx="8734999" cy="95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0"/>
          <p:cNvSpPr txBox="1"/>
          <p:nvPr/>
        </p:nvSpPr>
        <p:spPr>
          <a:xfrm>
            <a:off x="8449650" y="93925"/>
            <a:ext cx="89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Linux distro recommendator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9650" y="586525"/>
            <a:ext cx="9838350" cy="66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/>
        </p:nvSpPr>
        <p:spPr>
          <a:xfrm>
            <a:off x="8735000" y="7401875"/>
            <a:ext cx="89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Linux commands pdf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7200" y="7799825"/>
            <a:ext cx="9162725" cy="23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72" name="Google Shape;372;p31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1"/>
            <p:cNvSpPr txBox="1"/>
            <p:nvPr/>
          </p:nvSpPr>
          <p:spPr>
            <a:xfrm>
              <a:off x="0" y="93925"/>
              <a:ext cx="894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Random Jokes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1"/>
          <p:cNvSpPr txBox="1"/>
          <p:nvPr/>
        </p:nvSpPr>
        <p:spPr>
          <a:xfrm>
            <a:off x="9464425" y="101475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Dice simulator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0" y="719825"/>
            <a:ext cx="8735000" cy="93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6875" y="719825"/>
            <a:ext cx="9269525" cy="8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-2161114" y="0"/>
            <a:ext cx="20449115" cy="10287000"/>
            <a:chOff x="-2161114" y="0"/>
            <a:chExt cx="20449115" cy="10287000"/>
          </a:xfrm>
        </p:grpSpPr>
        <p:pic>
          <p:nvPicPr>
            <p:cNvPr id="112" name="Google Shape;112;p14"/>
            <p:cNvPicPr preferRelativeResize="0"/>
            <p:nvPr/>
          </p:nvPicPr>
          <p:blipFill rotWithShape="1">
            <a:blip r:embed="rId3">
              <a:alphaModFix/>
            </a:blip>
            <a:srcRect b="7824" l="0" r="0" t="7825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-2161114" y="202272"/>
              <a:ext cx="9139285" cy="10084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4"/>
            <p:cNvSpPr txBox="1"/>
            <p:nvPr/>
          </p:nvSpPr>
          <p:spPr>
            <a:xfrm>
              <a:off x="8221847" y="3428995"/>
              <a:ext cx="40650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ADVANTAGES</a:t>
              </a:r>
              <a:endParaRPr/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13275800" y="202274"/>
              <a:ext cx="4065000" cy="16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INTRODUCTION</a:t>
              </a:r>
              <a:endParaRPr b="1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endParaRPr>
            </a:p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1228" y="4339670"/>
              <a:ext cx="46656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DISADVANTAGES</a:t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1990706" y="3204646"/>
              <a:ext cx="5268600" cy="36942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560000" dist="9525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0" u="none" cap="none" strike="noStrik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TABLE OF CONTENTS</a:t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051634" y="4681835"/>
              <a:ext cx="18473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12593700" y="7312249"/>
              <a:ext cx="46656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FUTURE SCOPE</a:t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7621225" y="5148500"/>
              <a:ext cx="46656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WORKING DIAGRAM</a:t>
              </a: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13194297" y="983396"/>
              <a:ext cx="4065000" cy="7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918" u="none" cap="none" strike="noStrike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A</a:t>
              </a:r>
              <a:r>
                <a:rPr b="1" lang="en-US" sz="4918">
                  <a:solidFill>
                    <a:srgbClr val="60B3DD"/>
                  </a:solidFill>
                  <a:latin typeface="Teko"/>
                  <a:ea typeface="Teko"/>
                  <a:cs typeface="Teko"/>
                  <a:sym typeface="Teko"/>
                </a:rPr>
                <a:t>IM</a:t>
              </a:r>
              <a:endParaRPr/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11254100" y="1855275"/>
            <a:ext cx="6086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CURRENT SYSTEM STUDY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11580326" y="2672100"/>
            <a:ext cx="5760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GAP BETWEEN CS &amp; PS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6032827" y="5957325"/>
            <a:ext cx="6345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MODULE AND FEATURES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8313122" y="6714221"/>
            <a:ext cx="4065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SCREENSHOTS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275797" y="8143096"/>
            <a:ext cx="4065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13275797" y="8899996"/>
            <a:ext cx="4065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2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83" name="Google Shape;383;p32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/>
            <p:cNvSpPr txBox="1"/>
            <p:nvPr/>
          </p:nvSpPr>
          <p:spPr>
            <a:xfrm>
              <a:off x="0" y="93925"/>
              <a:ext cx="894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Corporate BS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5" name="Google Shape;385;p32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2"/>
          <p:cNvSpPr txBox="1"/>
          <p:nvPr/>
        </p:nvSpPr>
        <p:spPr>
          <a:xfrm>
            <a:off x="9464425" y="101475"/>
            <a:ext cx="69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Superhero Details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00" y="594075"/>
            <a:ext cx="8372450" cy="72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6450" y="693050"/>
            <a:ext cx="9451274" cy="61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5725" y="6798200"/>
            <a:ext cx="9152825" cy="34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3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395" name="Google Shape;395;p33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3"/>
            <p:cNvSpPr txBox="1"/>
            <p:nvPr/>
          </p:nvSpPr>
          <p:spPr>
            <a:xfrm>
              <a:off x="0" y="93925"/>
              <a:ext cx="894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MEME Generator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7" name="Google Shape;397;p33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8" name="Google Shape;3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4625"/>
            <a:ext cx="9869150" cy="913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4"/>
          <p:cNvGrpSpPr/>
          <p:nvPr/>
        </p:nvGrpSpPr>
        <p:grpSpPr>
          <a:xfrm>
            <a:off x="-60775" y="0"/>
            <a:ext cx="18288001" cy="10286999"/>
            <a:chOff x="-60775" y="0"/>
            <a:chExt cx="18288001" cy="10286999"/>
          </a:xfrm>
        </p:grpSpPr>
        <p:pic>
          <p:nvPicPr>
            <p:cNvPr id="404" name="Google Shape;404;p34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-60775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34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FUTURE SCOPE</a:t>
              </a:r>
              <a:endParaRPr/>
            </a:p>
          </p:txBody>
        </p:sp>
        <p:sp>
          <p:nvSpPr>
            <p:cNvPr id="406" name="Google Shape;406;p34"/>
            <p:cNvSpPr txBox="1"/>
            <p:nvPr/>
          </p:nvSpPr>
          <p:spPr>
            <a:xfrm>
              <a:off x="3700925" y="2990600"/>
              <a:ext cx="107646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create a completely new LLM model for this purpose , which can do infinite number of tasks.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7" name="Google Shape;407;p34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5"/>
          <p:cNvGrpSpPr/>
          <p:nvPr/>
        </p:nvGrpSpPr>
        <p:grpSpPr>
          <a:xfrm>
            <a:off x="-60775" y="0"/>
            <a:ext cx="18288001" cy="10286999"/>
            <a:chOff x="-60775" y="0"/>
            <a:chExt cx="18288001" cy="10286999"/>
          </a:xfrm>
        </p:grpSpPr>
        <p:pic>
          <p:nvPicPr>
            <p:cNvPr id="413" name="Google Shape;413;p35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-60775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35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CONCLUSION</a:t>
              </a:r>
              <a:endParaRPr/>
            </a:p>
          </p:txBody>
        </p:sp>
        <p:sp>
          <p:nvSpPr>
            <p:cNvPr id="415" name="Google Shape;415;p35"/>
            <p:cNvSpPr txBox="1"/>
            <p:nvPr/>
          </p:nvSpPr>
          <p:spPr>
            <a:xfrm>
              <a:off x="3700925" y="2990600"/>
              <a:ext cx="10764600" cy="46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conclusion, Famalo is a versatile and efficient tool that simplifies various tasks and enhances user experience, making it an valuable asset for users seeking convenience and functionality in a single platform.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 u="sng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Unlock a new level of convenience and </a:t>
              </a:r>
              <a:r>
                <a:rPr b="1" lang="en-US" sz="3200" u="sng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productivity</a:t>
              </a:r>
              <a:r>
                <a:rPr b="1" lang="en-US" sz="3200" u="sng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with Famalo</a:t>
              </a:r>
              <a:endParaRPr b="1" sz="3200" u="sng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6" name="Google Shape;416;p35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6"/>
          <p:cNvGrpSpPr/>
          <p:nvPr/>
        </p:nvGrpSpPr>
        <p:grpSpPr>
          <a:xfrm>
            <a:off x="-60775" y="0"/>
            <a:ext cx="18323075" cy="10286999"/>
            <a:chOff x="-60775" y="0"/>
            <a:chExt cx="18323075" cy="10286999"/>
          </a:xfrm>
        </p:grpSpPr>
        <p:pic>
          <p:nvPicPr>
            <p:cNvPr id="422" name="Google Shape;422;p36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-60775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36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REFERENCES</a:t>
              </a:r>
              <a:endParaRPr/>
            </a:p>
          </p:txBody>
        </p:sp>
        <p:sp>
          <p:nvSpPr>
            <p:cNvPr id="424" name="Google Shape;424;p36"/>
            <p:cNvSpPr txBox="1"/>
            <p:nvPr/>
          </p:nvSpPr>
          <p:spPr>
            <a:xfrm>
              <a:off x="154600" y="2532950"/>
              <a:ext cx="18107700" cy="7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Telegram - https://core.telegram.org/bots/api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Main Framework - </a:t>
              </a: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4"/>
                </a:rPr>
                <a:t>https://pypi.org/project/pyTelegramBotAPI/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5"/>
                </a:rPr>
                <a:t>https://pypi.org/project/pyjokes/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6"/>
                </a:rPr>
                <a:t>https://pypi.org/project/gTTS/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7"/>
                </a:rPr>
                <a:t>https://pypi.org/project/PyQRCode/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8"/>
                </a:rPr>
                <a:t>https://pypi.org/project/random-password-generator/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9"/>
                </a:rPr>
                <a:t>https://github.com/D3vd/Meme_Api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10"/>
                </a:rPr>
                <a:t>https://openweathermap.org/api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11"/>
                </a:rPr>
                <a:t>https://www.boredapi.com/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12"/>
                </a:rPr>
                <a:t>https://stthomas.ac.in/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13"/>
                </a:rPr>
                <a:t>https://github.com/sameerkumar18/corporate-bs-generator-api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1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○"/>
              </a:pPr>
              <a:r>
                <a:rPr b="1" lang="en-US" sz="3200" u="sng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14"/>
                </a:rPr>
                <a:t>https://www.superheroapi.com/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5" name="Google Shape;425;p36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7"/>
          <p:cNvGrpSpPr/>
          <p:nvPr/>
        </p:nvGrpSpPr>
        <p:grpSpPr>
          <a:xfrm>
            <a:off x="-2738463" y="-5126836"/>
            <a:ext cx="23764926" cy="20490541"/>
            <a:chOff x="-2738463" y="-5126836"/>
            <a:chExt cx="23764926" cy="20490541"/>
          </a:xfrm>
        </p:grpSpPr>
        <p:pic>
          <p:nvPicPr>
            <p:cNvPr id="431" name="Google Shape;431;p37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37"/>
            <p:cNvSpPr txBox="1"/>
            <p:nvPr/>
          </p:nvSpPr>
          <p:spPr>
            <a:xfrm>
              <a:off x="5618824" y="3843195"/>
              <a:ext cx="71352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020000" dist="19050">
                <a:srgbClr val="6CE5E8">
                  <a:alpha val="94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0" u="none" cap="none" strike="noStrik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THANK YOU!</a:t>
              </a:r>
              <a:endParaRPr/>
            </a:p>
          </p:txBody>
        </p:sp>
        <p:sp>
          <p:nvSpPr>
            <p:cNvPr id="433" name="Google Shape;433;p37"/>
            <p:cNvSpPr txBox="1"/>
            <p:nvPr/>
          </p:nvSpPr>
          <p:spPr>
            <a:xfrm>
              <a:off x="5703818" y="5788317"/>
              <a:ext cx="6880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" name="Google Shape;434;p37"/>
            <p:cNvCxnSpPr/>
            <p:nvPr/>
          </p:nvCxnSpPr>
          <p:spPr>
            <a:xfrm rot="-5412670">
              <a:off x="5334377" y="-1359699"/>
              <a:ext cx="7534326" cy="0"/>
            </a:xfrm>
            <a:prstGeom prst="straightConnector1">
              <a:avLst/>
            </a:prstGeom>
            <a:noFill/>
            <a:ln cap="flat" cmpd="sng" w="5715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37"/>
            <p:cNvCxnSpPr/>
            <p:nvPr/>
          </p:nvCxnSpPr>
          <p:spPr>
            <a:xfrm rot="-5412670">
              <a:off x="5376837" y="11596567"/>
              <a:ext cx="7534326" cy="0"/>
            </a:xfrm>
            <a:prstGeom prst="straightConnector1">
              <a:avLst/>
            </a:prstGeom>
            <a:noFill/>
            <a:ln cap="flat" cmpd="sng" w="5715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37"/>
            <p:cNvCxnSpPr/>
            <p:nvPr/>
          </p:nvCxnSpPr>
          <p:spPr>
            <a:xfrm>
              <a:off x="-2738463" y="4681395"/>
              <a:ext cx="7534326" cy="0"/>
            </a:xfrm>
            <a:prstGeom prst="straightConnector1">
              <a:avLst/>
            </a:prstGeom>
            <a:noFill/>
            <a:ln cap="flat" cmpd="sng" w="5715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37"/>
            <p:cNvCxnSpPr/>
            <p:nvPr/>
          </p:nvCxnSpPr>
          <p:spPr>
            <a:xfrm>
              <a:off x="13492137" y="4624245"/>
              <a:ext cx="7534326" cy="0"/>
            </a:xfrm>
            <a:prstGeom prst="straightConnector1">
              <a:avLst/>
            </a:prstGeom>
            <a:noFill/>
            <a:ln cap="flat" cmpd="sng" w="5715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33" name="Google Shape;133;p15"/>
            <p:cNvPicPr preferRelativeResize="0"/>
            <p:nvPr/>
          </p:nvPicPr>
          <p:blipFill rotWithShape="1">
            <a:blip r:embed="rId3">
              <a:alphaModFix/>
            </a:blip>
            <a:srcRect b="7824" l="0" r="0" t="7825"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5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INTRODUCTION</a:t>
              </a: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3700925" y="2990600"/>
              <a:ext cx="10625400" cy="43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Famalo is ultimate Telegram Bot Companion, providing a range of features to meet your diverse needs   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Whether you’re a student,professional, or simply looking for entertainment, Famalo has something for everyone            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6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142" name="Google Shape;142;p16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6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AIM</a:t>
              </a:r>
              <a:endParaRPr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3700925" y="2990600"/>
              <a:ext cx="10764600" cy="28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create a telegram bot with 'telebot' framework  that can do various tasks. A bot with multiple features which can be very useful in real-life and also some fun features that cheer you up. 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7"/>
          <p:cNvGrpSpPr/>
          <p:nvPr/>
        </p:nvGrpSpPr>
        <p:grpSpPr>
          <a:xfrm>
            <a:off x="0" y="0"/>
            <a:ext cx="18288001" cy="10287000"/>
            <a:chOff x="0" y="0"/>
            <a:chExt cx="18288001" cy="10287000"/>
          </a:xfrm>
        </p:grpSpPr>
        <p:pic>
          <p:nvPicPr>
            <p:cNvPr id="151" name="Google Shape;151;p17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7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CURRENT SYSTEM STUDY</a:t>
              </a:r>
              <a:endParaRPr/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3700925" y="2701500"/>
              <a:ext cx="14465400" cy="7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 a web browser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Search for your desired feature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 a website from the ocean of links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 a website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Sign up with that strange website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Share your private information(like email)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Wait for OTP verification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 in 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 a plan if needed(more information like credit card)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Complex use of website if user is new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 waste in understanding the layout of that website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If that website doesn’t do what you wanted, do all these again with another website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8"/>
          <p:cNvGrpSpPr/>
          <p:nvPr/>
        </p:nvGrpSpPr>
        <p:grpSpPr>
          <a:xfrm>
            <a:off x="-50" y="0"/>
            <a:ext cx="18288051" cy="10286999"/>
            <a:chOff x="-50" y="0"/>
            <a:chExt cx="18288051" cy="10286999"/>
          </a:xfrm>
        </p:grpSpPr>
        <p:pic>
          <p:nvPicPr>
            <p:cNvPr id="160" name="Google Shape;160;p18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-50" y="574850"/>
              <a:ext cx="18288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GAP BETWEEN CS AND PS</a:t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3700925" y="2990600"/>
              <a:ext cx="11321700" cy="28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 FAMALO chat interface from telegram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your feature as a text message 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Famalo will detect the feature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AutoNum type="arabicPeriod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Done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137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2603951" y="574851"/>
            <a:ext cx="13209000" cy="5863649"/>
            <a:chOff x="2603951" y="574851"/>
            <a:chExt cx="13209000" cy="5863649"/>
          </a:xfrm>
        </p:grpSpPr>
        <p:sp>
          <p:nvSpPr>
            <p:cNvPr id="170" name="Google Shape;170;p19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ADVANTAGES</a:t>
              </a:r>
              <a:endParaRPr/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3700925" y="2990600"/>
              <a:ext cx="10764600" cy="3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Friend like interactions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Quick access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chat platform </a:t>
              </a: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which</a:t>
              </a: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is easy to use and get used to.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 boredom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Complex features simplified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2" name="Google Shape;172;p19"/>
          <p:cNvSpPr txBox="1"/>
          <p:nvPr/>
        </p:nvSpPr>
        <p:spPr>
          <a:xfrm>
            <a:off x="12739619" y="7586935"/>
            <a:ext cx="458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>
            <a:off x="0" y="0"/>
            <a:ext cx="18288001" cy="10286999"/>
            <a:chOff x="0" y="0"/>
            <a:chExt cx="18288001" cy="10286999"/>
          </a:xfrm>
        </p:grpSpPr>
        <p:pic>
          <p:nvPicPr>
            <p:cNvPr id="178" name="Google Shape;178;p20"/>
            <p:cNvPicPr preferRelativeResize="0"/>
            <p:nvPr/>
          </p:nvPicPr>
          <p:blipFill rotWithShape="1">
            <a:blip r:embed="rId3">
              <a:alphaModFix/>
            </a:blip>
            <a:srcRect b="7819" l="0" r="0" t="7827"/>
            <a:stretch/>
          </p:blipFill>
          <p:spPr>
            <a:xfrm>
              <a:off x="0" y="0"/>
              <a:ext cx="18288001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0"/>
            <p:cNvSpPr txBox="1"/>
            <p:nvPr/>
          </p:nvSpPr>
          <p:spPr>
            <a:xfrm>
              <a:off x="2603951" y="574851"/>
              <a:ext cx="13209000" cy="1847100"/>
            </a:xfrm>
            <a:prstGeom prst="rect">
              <a:avLst/>
            </a:prstGeom>
            <a:noFill/>
            <a:ln>
              <a:noFill/>
            </a:ln>
            <a:effectLst>
              <a:outerShdw blurRad="842963" rotWithShape="0" algn="bl" dir="102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DIS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ADVANTAGES</a:t>
              </a:r>
              <a:endParaRPr/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3700925" y="2990600"/>
              <a:ext cx="10764600" cy="16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lot of features ,which may be overwhelming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B3DD"/>
                </a:buClr>
                <a:buSzPts val="3200"/>
                <a:buFont typeface="Montserrat"/>
                <a:buChar char="●"/>
              </a:pPr>
              <a:r>
                <a:rPr b="1" lang="en-US" sz="320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Commands in telegram at first may be confusing to use for newbies</a:t>
              </a:r>
              <a:endParaRPr b="1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p20"/>
            <p:cNvSpPr txBox="1"/>
            <p:nvPr/>
          </p:nvSpPr>
          <p:spPr>
            <a:xfrm>
              <a:off x="12739619" y="7586935"/>
              <a:ext cx="4584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685800" y="411950"/>
            <a:ext cx="12784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8100"/>
              <a:t>                    WORKING DIAGRAM</a:t>
            </a:r>
            <a:endParaRPr/>
          </a:p>
        </p:txBody>
      </p:sp>
      <p:grpSp>
        <p:nvGrpSpPr>
          <p:cNvPr id="187" name="Google Shape;187;p21"/>
          <p:cNvGrpSpPr/>
          <p:nvPr/>
        </p:nvGrpSpPr>
        <p:grpSpPr>
          <a:xfrm>
            <a:off x="178739" y="2340779"/>
            <a:ext cx="17734623" cy="7736936"/>
            <a:chOff x="119159" y="1560519"/>
            <a:chExt cx="11823082" cy="5157957"/>
          </a:xfrm>
        </p:grpSpPr>
        <p:sp>
          <p:nvSpPr>
            <p:cNvPr id="188" name="Google Shape;188;p21"/>
            <p:cNvSpPr/>
            <p:nvPr/>
          </p:nvSpPr>
          <p:spPr>
            <a:xfrm>
              <a:off x="11243247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89" name="Google Shape;189;p21"/>
            <p:cNvSpPr/>
            <p:nvPr/>
          </p:nvSpPr>
          <p:spPr>
            <a:xfrm>
              <a:off x="6030677" y="3304190"/>
              <a:ext cx="5258400" cy="390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0" name="Google Shape;190;p21"/>
            <p:cNvSpPr/>
            <p:nvPr/>
          </p:nvSpPr>
          <p:spPr>
            <a:xfrm>
              <a:off x="9490484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1" name="Google Shape;191;p21"/>
            <p:cNvSpPr/>
            <p:nvPr/>
          </p:nvSpPr>
          <p:spPr>
            <a:xfrm>
              <a:off x="6030677" y="3304190"/>
              <a:ext cx="3505500" cy="390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2" name="Google Shape;192;p21"/>
            <p:cNvSpPr/>
            <p:nvPr/>
          </p:nvSpPr>
          <p:spPr>
            <a:xfrm>
              <a:off x="7737720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3" name="Google Shape;193;p21"/>
            <p:cNvSpPr/>
            <p:nvPr/>
          </p:nvSpPr>
          <p:spPr>
            <a:xfrm>
              <a:off x="6030677" y="3304190"/>
              <a:ext cx="1752900" cy="390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4" name="Google Shape;194;p21"/>
            <p:cNvSpPr/>
            <p:nvPr/>
          </p:nvSpPr>
          <p:spPr>
            <a:xfrm>
              <a:off x="5984957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5" name="Google Shape;195;p21"/>
            <p:cNvSpPr/>
            <p:nvPr/>
          </p:nvSpPr>
          <p:spPr>
            <a:xfrm>
              <a:off x="5984957" y="3304190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6" name="Google Shape;196;p21"/>
            <p:cNvSpPr/>
            <p:nvPr/>
          </p:nvSpPr>
          <p:spPr>
            <a:xfrm>
              <a:off x="4232193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7" name="Google Shape;197;p21"/>
            <p:cNvSpPr/>
            <p:nvPr/>
          </p:nvSpPr>
          <p:spPr>
            <a:xfrm>
              <a:off x="4277913" y="3304190"/>
              <a:ext cx="1752900" cy="390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8" name="Google Shape;198;p21"/>
            <p:cNvSpPr/>
            <p:nvPr/>
          </p:nvSpPr>
          <p:spPr>
            <a:xfrm>
              <a:off x="2479430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99" name="Google Shape;199;p21"/>
            <p:cNvSpPr/>
            <p:nvPr/>
          </p:nvSpPr>
          <p:spPr>
            <a:xfrm>
              <a:off x="2525150" y="3304190"/>
              <a:ext cx="3505500" cy="390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0" name="Google Shape;200;p21"/>
            <p:cNvSpPr/>
            <p:nvPr/>
          </p:nvSpPr>
          <p:spPr>
            <a:xfrm>
              <a:off x="726666" y="4371436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1" name="Google Shape;201;p21"/>
            <p:cNvSpPr/>
            <p:nvPr/>
          </p:nvSpPr>
          <p:spPr>
            <a:xfrm>
              <a:off x="772386" y="3304190"/>
              <a:ext cx="5258400" cy="390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2" name="Google Shape;202;p21"/>
            <p:cNvSpPr/>
            <p:nvPr/>
          </p:nvSpPr>
          <p:spPr>
            <a:xfrm>
              <a:off x="5984957" y="2236943"/>
              <a:ext cx="91500" cy="390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3" name="Google Shape;203;p21"/>
            <p:cNvSpPr/>
            <p:nvPr/>
          </p:nvSpPr>
          <p:spPr>
            <a:xfrm>
              <a:off x="5377450" y="156051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 txBox="1"/>
            <p:nvPr/>
          </p:nvSpPr>
          <p:spPr>
            <a:xfrm>
              <a:off x="5377450" y="156051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endParaRPr sz="2100"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5414926" y="1945270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5414926" y="1945270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5377450" y="2627766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5377450" y="2627766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MAIN MENU</a:t>
              </a:r>
              <a:endParaRPr sz="2100"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5485603" y="3052473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5485603" y="3052473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19159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119159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EDUCATION</a:t>
              </a:r>
              <a:endParaRPr sz="2100"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164913" y="4091542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 txBox="1"/>
            <p:nvPr/>
          </p:nvSpPr>
          <p:spPr>
            <a:xfrm>
              <a:off x="164913" y="4091542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19159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119159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64913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164913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871923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1871923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CALCULATORS</a:t>
              </a:r>
              <a:endParaRPr sz="2100"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917676" y="4091542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1917676" y="4091542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871923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 txBox="1"/>
            <p:nvPr/>
          </p:nvSpPr>
          <p:spPr>
            <a:xfrm>
              <a:off x="1871923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917676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 txBox="1"/>
            <p:nvPr/>
          </p:nvSpPr>
          <p:spPr>
            <a:xfrm>
              <a:off x="1917676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624686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3624686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GENERATORS</a:t>
              </a:r>
              <a:endParaRPr sz="2100"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670440" y="4091542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 txBox="1"/>
            <p:nvPr/>
          </p:nvSpPr>
          <p:spPr>
            <a:xfrm>
              <a:off x="3670440" y="4091542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624686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 txBox="1"/>
            <p:nvPr/>
          </p:nvSpPr>
          <p:spPr>
            <a:xfrm>
              <a:off x="3624686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670440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3670440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5377450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 txBox="1"/>
            <p:nvPr/>
          </p:nvSpPr>
          <p:spPr>
            <a:xfrm>
              <a:off x="5377450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 LIFE</a:t>
              </a:r>
              <a:endParaRPr sz="2100"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5423203" y="4091542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 txBox="1"/>
            <p:nvPr/>
          </p:nvSpPr>
          <p:spPr>
            <a:xfrm>
              <a:off x="5423203" y="4091542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5377450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5377450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423203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 txBox="1"/>
            <p:nvPr/>
          </p:nvSpPr>
          <p:spPr>
            <a:xfrm>
              <a:off x="5423203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7130213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 txBox="1"/>
            <p:nvPr/>
          </p:nvSpPr>
          <p:spPr>
            <a:xfrm>
              <a:off x="7130213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ST. THOMAS COLLEGE </a:t>
              </a:r>
              <a:endParaRPr sz="2100"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7551896" y="6492876"/>
              <a:ext cx="1175700" cy="2256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7551896" y="6492876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130213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 txBox="1"/>
            <p:nvPr/>
          </p:nvSpPr>
          <p:spPr>
            <a:xfrm>
              <a:off x="7130213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7175967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 txBox="1"/>
            <p:nvPr/>
          </p:nvSpPr>
          <p:spPr>
            <a:xfrm>
              <a:off x="7175967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8882977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 txBox="1"/>
            <p:nvPr/>
          </p:nvSpPr>
          <p:spPr>
            <a:xfrm>
              <a:off x="8882977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SYSTEM-BASED</a:t>
              </a:r>
              <a:endParaRPr sz="2100"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8806811" y="6113381"/>
              <a:ext cx="1175700" cy="2256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 txBox="1"/>
            <p:nvPr/>
          </p:nvSpPr>
          <p:spPr>
            <a:xfrm>
              <a:off x="8806811" y="6113381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882977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 txBox="1"/>
            <p:nvPr/>
          </p:nvSpPr>
          <p:spPr>
            <a:xfrm>
              <a:off x="8882977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928730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 txBox="1"/>
            <p:nvPr/>
          </p:nvSpPr>
          <p:spPr>
            <a:xfrm>
              <a:off x="8928730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0635741" y="3695012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 txBox="1"/>
            <p:nvPr/>
          </p:nvSpPr>
          <p:spPr>
            <a:xfrm>
              <a:off x="10635741" y="3695012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</a:t>
              </a:r>
              <a:endParaRPr sz="2100"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0681494" y="4091542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 txBox="1"/>
            <p:nvPr/>
          </p:nvSpPr>
          <p:spPr>
            <a:xfrm>
              <a:off x="10681494" y="4091542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0635741" y="4762259"/>
              <a:ext cx="1306500" cy="6765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 txBox="1"/>
            <p:nvPr/>
          </p:nvSpPr>
          <p:spPr>
            <a:xfrm>
              <a:off x="10635741" y="4762259"/>
              <a:ext cx="13065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175" lIns="16175" spcFirstLastPara="1" rIns="16175" wrap="square" tIns="1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1-N</a:t>
              </a:r>
              <a:endParaRPr sz="2100"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0681494" y="5158788"/>
              <a:ext cx="1175700" cy="225600"/>
            </a:xfrm>
            <a:prstGeom prst="rect">
              <a:avLst/>
            </a:prstGeom>
            <a:solidFill>
              <a:schemeClr val="accen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 txBox="1"/>
            <p:nvPr/>
          </p:nvSpPr>
          <p:spPr>
            <a:xfrm>
              <a:off x="10681494" y="5158788"/>
              <a:ext cx="11757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53325" spcFirstLastPara="1" rIns="53325" wrap="square" tIns="13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